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4697" autoAdjust="0"/>
  </p:normalViewPr>
  <p:slideViewPr>
    <p:cSldViewPr>
      <p:cViewPr varScale="1">
        <p:scale>
          <a:sx n="55" d="100"/>
          <a:sy n="55" d="100"/>
        </p:scale>
        <p:origin x="16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‹Nr.›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-------</a:t>
            </a:r>
          </a:p>
          <a:p>
            <a:r>
              <a:rPr lang="en-US" dirty="0" err="1"/>
              <a:t>Zuerst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kleinen</a:t>
            </a:r>
            <a:r>
              <a:rPr lang="en-US" dirty="0"/>
              <a:t> </a:t>
            </a:r>
            <a:r>
              <a:rPr lang="en-US" dirty="0" err="1"/>
              <a:t>Überblick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Klaus Meier</a:t>
            </a:r>
          </a:p>
          <a:p>
            <a:r>
              <a:rPr lang="en-US" dirty="0"/>
              <a:t>- </a:t>
            </a:r>
            <a:r>
              <a:rPr lang="en-US" dirty="0" err="1"/>
              <a:t>Schließlich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die App auf seine </a:t>
            </a:r>
            <a:r>
              <a:rPr lang="en-US" dirty="0" err="1"/>
              <a:t>Wünsche</a:t>
            </a:r>
            <a:r>
              <a:rPr lang="en-US" dirty="0"/>
              <a:t> und </a:t>
            </a:r>
            <a:r>
              <a:rPr lang="en-US" dirty="0" err="1"/>
              <a:t>Vorstellungen</a:t>
            </a:r>
            <a:r>
              <a:rPr lang="en-US" dirty="0"/>
              <a:t> </a:t>
            </a:r>
            <a:r>
              <a:rPr lang="en-US" dirty="0" err="1"/>
              <a:t>angepasst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Zuerst habe ich hier die wichtigsten Informationen veranschaulicht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78783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wollte erst mit Angular oder ein Bckend mit Express.js arbeiten</a:t>
            </a:r>
          </a:p>
          <a:p>
            <a:endParaRPr lang="en-US"/>
          </a:p>
          <a:p>
            <a:r>
              <a:rPr lang="en-US"/>
              <a:t>Habe mich aber für eine leichtegwichtige Lösung entschieden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wollte erst mit Angular oder ein Bckend mit Express.js arbeiten</a:t>
            </a:r>
          </a:p>
          <a:p>
            <a:endParaRPr lang="en-US"/>
          </a:p>
          <a:p>
            <a:r>
              <a:rPr lang="en-US"/>
              <a:t>Habe mich aber für eine leichtegwichtige Lösung entschieden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wollte</a:t>
            </a:r>
            <a:r>
              <a:rPr lang="en-US" dirty="0"/>
              <a:t> erst </a:t>
            </a:r>
            <a:r>
              <a:rPr lang="en-US" dirty="0" err="1"/>
              <a:t>mit</a:t>
            </a:r>
            <a:r>
              <a:rPr lang="en-US" dirty="0"/>
              <a:t> Angular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Bckend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Express.js </a:t>
            </a:r>
            <a:r>
              <a:rPr lang="en-US" dirty="0" err="1"/>
              <a:t>arbeiten</a:t>
            </a:r>
            <a:endParaRPr lang="en-US" dirty="0"/>
          </a:p>
          <a:p>
            <a:endParaRPr lang="en-US" dirty="0"/>
          </a:p>
          <a:p>
            <a:r>
              <a:rPr lang="en-US" dirty="0"/>
              <a:t>Habe </a:t>
            </a:r>
            <a:r>
              <a:rPr lang="en-US" dirty="0" err="1"/>
              <a:t>mich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für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leichtegwichtige</a:t>
            </a:r>
            <a:r>
              <a:rPr lang="en-US" dirty="0"/>
              <a:t> </a:t>
            </a:r>
            <a:r>
              <a:rPr lang="en-US" dirty="0" err="1"/>
              <a:t>Lösung</a:t>
            </a:r>
            <a:r>
              <a:rPr lang="en-US" dirty="0"/>
              <a:t> </a:t>
            </a:r>
            <a:r>
              <a:rPr lang="en-US" dirty="0" err="1"/>
              <a:t>entschieden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Vorstellung</a:t>
            </a:r>
            <a:r>
              <a:rPr lang="en-US" dirty="0"/>
              <a:t> der </a:t>
            </a:r>
            <a:r>
              <a:rPr lang="en-US" dirty="0" err="1"/>
              <a:t>Komponenten</a:t>
            </a:r>
            <a:endParaRPr lang="en-US" dirty="0"/>
          </a:p>
          <a:p>
            <a:endParaRPr lang="en-US" dirty="0"/>
          </a:p>
          <a:p>
            <a:r>
              <a:rPr lang="en-US" dirty="0"/>
              <a:t>Als Schrift die </a:t>
            </a:r>
            <a:r>
              <a:rPr lang="en-US" dirty="0" err="1"/>
              <a:t>SystemSchriftart</a:t>
            </a:r>
            <a:r>
              <a:rPr lang="en-US" dirty="0"/>
              <a:t>. Damit </a:t>
            </a:r>
            <a:r>
              <a:rPr lang="en-US" dirty="0" err="1"/>
              <a:t>ist</a:t>
            </a:r>
            <a:r>
              <a:rPr lang="en-US" dirty="0"/>
              <a:t> der User </a:t>
            </a:r>
            <a:r>
              <a:rPr lang="en-US" dirty="0" err="1"/>
              <a:t>bereits</a:t>
            </a:r>
            <a:r>
              <a:rPr lang="en-US" dirty="0"/>
              <a:t> </a:t>
            </a:r>
            <a:r>
              <a:rPr lang="en-US" dirty="0" err="1"/>
              <a:t>vertraut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seriöse</a:t>
            </a:r>
            <a:r>
              <a:rPr lang="en-US" dirty="0"/>
              <a:t> sans-serif </a:t>
            </a:r>
            <a:r>
              <a:rPr lang="en-US" dirty="0" err="1"/>
              <a:t>gewählt</a:t>
            </a:r>
            <a:r>
              <a:rPr lang="en-US" dirty="0"/>
              <a:t> </a:t>
            </a:r>
            <a:r>
              <a:rPr lang="en-US" dirty="0" err="1"/>
              <a:t>usw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wollte erst mit Angular oder ein Bckend mit Express.js arbeiten</a:t>
            </a:r>
          </a:p>
          <a:p>
            <a:endParaRPr lang="en-US"/>
          </a:p>
          <a:p>
            <a:r>
              <a:rPr lang="en-US"/>
              <a:t>Habe mich aber für eine leichtegwichtige Lösung entschieden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975" y="-456403"/>
            <a:ext cx="18609951" cy="11199807"/>
          </a:xfrm>
          <a:custGeom>
            <a:avLst/>
            <a:gdLst/>
            <a:ahLst/>
            <a:cxnLst/>
            <a:rect l="l" t="t" r="r" b="b"/>
            <a:pathLst>
              <a:path w="18609951" h="11199807">
                <a:moveTo>
                  <a:pt x="0" y="0"/>
                </a:moveTo>
                <a:lnTo>
                  <a:pt x="18609950" y="0"/>
                </a:lnTo>
                <a:lnTo>
                  <a:pt x="18609950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 rot="436196">
            <a:off x="6190766" y="-2861850"/>
            <a:ext cx="17035324" cy="11072961"/>
          </a:xfrm>
          <a:custGeom>
            <a:avLst/>
            <a:gdLst/>
            <a:ahLst/>
            <a:cxnLst/>
            <a:rect l="l" t="t" r="r" b="b"/>
            <a:pathLst>
              <a:path w="17035324" h="11072961">
                <a:moveTo>
                  <a:pt x="0" y="0"/>
                </a:moveTo>
                <a:lnTo>
                  <a:pt x="17035324" y="0"/>
                </a:lnTo>
                <a:lnTo>
                  <a:pt x="17035324" y="11072961"/>
                </a:lnTo>
                <a:lnTo>
                  <a:pt x="0" y="1107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0" y="2466302"/>
            <a:ext cx="18288000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 b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 Bold"/>
                <a:sym typeface="Roboto Bold"/>
              </a:rPr>
              <a:t>Fallstudie</a:t>
            </a:r>
            <a:r>
              <a:rPr lang="en-US" sz="9999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 Bold"/>
                <a:sym typeface="Roboto Bold"/>
              </a:rPr>
              <a:t> Klaus Meier</a:t>
            </a:r>
          </a:p>
        </p:txBody>
      </p:sp>
      <p:sp>
        <p:nvSpPr>
          <p:cNvPr id="5" name="AutoShape 5"/>
          <p:cNvSpPr/>
          <p:nvPr/>
        </p:nvSpPr>
        <p:spPr>
          <a:xfrm>
            <a:off x="1876069" y="1388297"/>
            <a:ext cx="14734041" cy="0"/>
          </a:xfrm>
          <a:prstGeom prst="line">
            <a:avLst/>
          </a:prstGeom>
          <a:ln w="9525" cap="rnd">
            <a:solidFill>
              <a:srgbClr val="76B5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AutoShape 6"/>
          <p:cNvSpPr/>
          <p:nvPr/>
        </p:nvSpPr>
        <p:spPr>
          <a:xfrm>
            <a:off x="1876069" y="9248775"/>
            <a:ext cx="14734041" cy="0"/>
          </a:xfrm>
          <a:prstGeom prst="line">
            <a:avLst/>
          </a:prstGeom>
          <a:ln w="9525" cap="rnd">
            <a:solidFill>
              <a:srgbClr val="76B5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3104362" y="5048250"/>
            <a:ext cx="13076689" cy="156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Webanwendung</a:t>
            </a:r>
            <a:r>
              <a:rPr lang="en-US" sz="4499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zum</a:t>
            </a:r>
            <a:r>
              <a:rPr lang="en-US" sz="4499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</a:t>
            </a:r>
            <a:r>
              <a:rPr lang="en-US" sz="4499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Vergleich</a:t>
            </a:r>
            <a:r>
              <a:rPr lang="en-US" sz="4499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und </a:t>
            </a:r>
            <a:r>
              <a:rPr lang="en-US" sz="4499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Auswahl</a:t>
            </a:r>
            <a:r>
              <a:rPr lang="en-US" sz="4499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von </a:t>
            </a:r>
            <a:r>
              <a:rPr lang="en-US" sz="4499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Wertpapieren</a:t>
            </a:r>
            <a:endParaRPr lang="en-US" sz="4499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4453810" y="2064275"/>
            <a:ext cx="11505577" cy="6924266"/>
          </a:xfrm>
          <a:custGeom>
            <a:avLst/>
            <a:gdLst/>
            <a:ahLst/>
            <a:cxnLst/>
            <a:rect l="l" t="t" r="r" b="b"/>
            <a:pathLst>
              <a:path w="11505577" h="6924266">
                <a:moveTo>
                  <a:pt x="0" y="0"/>
                </a:moveTo>
                <a:lnTo>
                  <a:pt x="11505577" y="0"/>
                </a:lnTo>
                <a:lnTo>
                  <a:pt x="11505577" y="6924265"/>
                </a:lnTo>
                <a:lnTo>
                  <a:pt x="0" y="6924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028700" y="1095375"/>
            <a:ext cx="5058463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60"/>
              </a:lnSpc>
            </a:pPr>
            <a:r>
              <a:rPr lang="en-US" sz="6000" b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 Bold"/>
                <a:sym typeface="Roboto Bold"/>
              </a:rPr>
              <a:t>Quellen</a:t>
            </a:r>
            <a:endParaRPr lang="en-US" sz="6000" b="1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 Bold"/>
              <a:sym typeface="Robot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071388" y="1347870"/>
            <a:ext cx="12796800" cy="1311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7"/>
              </a:lnSpc>
            </a:pPr>
            <a:r>
              <a:rPr lang="en-US" sz="349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Bilder: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Klaus-Meier-Portrait: https://chatgpt.com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Farbpalette: https://coolors.co/003366-f2f6fa-e6f0ff-ff0000-0b850b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4A834-9C8E-0D89-5921-F6374B889A2F}"/>
              </a:ext>
            </a:extLst>
          </p:cNvPr>
          <p:cNvSpPr txBox="1"/>
          <p:nvPr/>
        </p:nvSpPr>
        <p:spPr>
          <a:xfrm>
            <a:off x="1028700" y="9450505"/>
            <a:ext cx="1714500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David Wolz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292172" y="2186363"/>
            <a:ext cx="11513191" cy="6928848"/>
          </a:xfrm>
          <a:custGeom>
            <a:avLst/>
            <a:gdLst/>
            <a:ahLst/>
            <a:cxnLst/>
            <a:rect l="l" t="t" r="r" b="b"/>
            <a:pathLst>
              <a:path w="11513191" h="6928848">
                <a:moveTo>
                  <a:pt x="0" y="0"/>
                </a:moveTo>
                <a:lnTo>
                  <a:pt x="11513192" y="0"/>
                </a:lnTo>
                <a:lnTo>
                  <a:pt x="11513192" y="6928848"/>
                </a:lnTo>
                <a:lnTo>
                  <a:pt x="0" y="6928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1095375"/>
            <a:ext cx="5058463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60"/>
              </a:lnSpc>
            </a:pPr>
            <a:r>
              <a:rPr lang="en-US" sz="6000" b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 Bold"/>
                <a:sym typeface="Roboto Bold"/>
              </a:rPr>
              <a:t>Gliederung</a:t>
            </a:r>
            <a:endParaRPr lang="en-US" sz="6000" b="1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 Bold"/>
              <a:sym typeface="Robot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507944" y="1337522"/>
            <a:ext cx="8804896" cy="5217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649" lvl="1" indent="-376825" algn="l">
              <a:lnSpc>
                <a:spcPts val="6981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Persona</a:t>
            </a:r>
          </a:p>
          <a:p>
            <a:pPr marL="753649" lvl="1" indent="-376825" algn="l">
              <a:lnSpc>
                <a:spcPts val="6981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Skizze</a:t>
            </a:r>
          </a:p>
          <a:p>
            <a:pPr marL="753649" lvl="1" indent="-376825" algn="l">
              <a:lnSpc>
                <a:spcPts val="6981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Herausforderungen und Lösungen</a:t>
            </a:r>
          </a:p>
          <a:p>
            <a:pPr marL="753649" lvl="1" indent="-376825" algn="l">
              <a:lnSpc>
                <a:spcPts val="6981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Live-Demo</a:t>
            </a:r>
          </a:p>
          <a:p>
            <a:pPr marL="753649" lvl="1" indent="-376825" algn="l">
              <a:lnSpc>
                <a:spcPts val="6981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Farben</a:t>
            </a:r>
          </a:p>
          <a:p>
            <a:pPr marL="753649" lvl="1" indent="-376825" algn="l">
              <a:lnSpc>
                <a:spcPts val="6981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Offene Punkte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21377-3000-F8D8-860F-79AD6F123F5B}"/>
              </a:ext>
            </a:extLst>
          </p:cNvPr>
          <p:cNvSpPr txBox="1"/>
          <p:nvPr/>
        </p:nvSpPr>
        <p:spPr>
          <a:xfrm>
            <a:off x="1028700" y="9450505"/>
            <a:ext cx="1714500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David Wolz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292172" y="2186363"/>
            <a:ext cx="11513191" cy="6928848"/>
          </a:xfrm>
          <a:custGeom>
            <a:avLst/>
            <a:gdLst/>
            <a:ahLst/>
            <a:cxnLst/>
            <a:rect l="l" t="t" r="r" b="b"/>
            <a:pathLst>
              <a:path w="11513191" h="6928848">
                <a:moveTo>
                  <a:pt x="0" y="0"/>
                </a:moveTo>
                <a:lnTo>
                  <a:pt x="11513192" y="0"/>
                </a:lnTo>
                <a:lnTo>
                  <a:pt x="11513192" y="6928848"/>
                </a:lnTo>
                <a:lnTo>
                  <a:pt x="0" y="6928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1028700" y="2606635"/>
            <a:ext cx="4870720" cy="6088305"/>
          </a:xfrm>
          <a:custGeom>
            <a:avLst/>
            <a:gdLst/>
            <a:ahLst/>
            <a:cxnLst/>
            <a:rect l="l" t="t" r="r" b="b"/>
            <a:pathLst>
              <a:path w="4870720" h="6088305">
                <a:moveTo>
                  <a:pt x="0" y="0"/>
                </a:moveTo>
                <a:lnTo>
                  <a:pt x="4870720" y="0"/>
                </a:lnTo>
                <a:lnTo>
                  <a:pt x="4870720" y="6088305"/>
                </a:lnTo>
                <a:lnTo>
                  <a:pt x="0" y="6088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0001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1028700" y="1095375"/>
            <a:ext cx="5058463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60"/>
              </a:lnSpc>
            </a:pPr>
            <a:r>
              <a:rPr lang="en-US" sz="60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 Bold"/>
                <a:sym typeface="Roboto Bold"/>
              </a:rPr>
              <a:t>Klaus Meier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450505"/>
            <a:ext cx="1714500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David Wolz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07944" y="762000"/>
            <a:ext cx="9751356" cy="876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649" lvl="1" indent="-376825" algn="l">
              <a:lnSpc>
                <a:spcPts val="7016"/>
              </a:lnSpc>
              <a:buFont typeface="Arial"/>
              <a:buChar char="•"/>
            </a:pPr>
            <a:r>
              <a:rPr lang="en-US" sz="349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Alter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66 Jahre alt</a:t>
            </a:r>
          </a:p>
          <a:p>
            <a:pPr marL="753649" lvl="1" indent="-376825" algn="l">
              <a:lnSpc>
                <a:spcPts val="7016"/>
              </a:lnSpc>
              <a:buFont typeface="Arial"/>
              <a:buChar char="•"/>
            </a:pPr>
            <a:r>
              <a:rPr lang="en-US" sz="349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Ziel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Kapital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langfristig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anlegen</a:t>
            </a:r>
            <a:endParaRPr lang="en-US" sz="34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53649" lvl="1" indent="-376825" algn="l">
              <a:lnSpc>
                <a:spcPts val="7016"/>
              </a:lnSpc>
              <a:buFont typeface="Arial"/>
              <a:buChar char="•"/>
            </a:pPr>
            <a:r>
              <a:rPr lang="en-US" sz="349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Finanzwissen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oberflächlich</a:t>
            </a:r>
            <a:endParaRPr lang="en-US" sz="34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53649" lvl="1" indent="-376825" algn="l">
              <a:lnSpc>
                <a:spcPts val="7016"/>
              </a:lnSpc>
              <a:buFont typeface="Arial"/>
              <a:buChar char="•"/>
            </a:pPr>
            <a:r>
              <a:rPr lang="en-US" sz="349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Bedürfnisse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marL="1507298" lvl="2" indent="-502433" algn="l">
              <a:lnSpc>
                <a:spcPts val="7016"/>
              </a:lnSpc>
              <a:buFont typeface="Arial"/>
              <a:buChar char="⚬"/>
            </a:pP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übersichtlich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und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seriöse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Webseite</a:t>
            </a:r>
            <a:endParaRPr lang="en-US" sz="34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7298" lvl="2" indent="-502433" algn="l">
              <a:lnSpc>
                <a:spcPts val="7016"/>
              </a:lnSpc>
              <a:buFont typeface="Arial"/>
              <a:buChar char="⚬"/>
            </a:pP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Darstellung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der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Kurstrends</a:t>
            </a:r>
            <a:endParaRPr lang="en-US" sz="34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7298" lvl="2" indent="-502433" algn="l">
              <a:lnSpc>
                <a:spcPts val="7016"/>
              </a:lnSpc>
              <a:buFont typeface="Arial"/>
              <a:buChar char="⚬"/>
            </a:pP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Informationen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auf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einen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Blick</a:t>
            </a:r>
          </a:p>
          <a:p>
            <a:pPr marL="1507298" lvl="2" indent="-502433" algn="l">
              <a:lnSpc>
                <a:spcPts val="7016"/>
              </a:lnSpc>
              <a:buFont typeface="Arial"/>
              <a:buChar char="⚬"/>
            </a:pP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keine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Risiken</a:t>
            </a:r>
            <a:endParaRPr lang="en-US" sz="34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7298" lvl="2" indent="-502433" algn="l">
              <a:lnSpc>
                <a:spcPts val="7016"/>
              </a:lnSpc>
              <a:buFont typeface="Arial"/>
              <a:buChar char="⚬"/>
            </a:pP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Favoritenfunktion</a:t>
            </a:r>
            <a:endParaRPr lang="en-US" sz="34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7298" lvl="2" indent="-502433" algn="l">
              <a:lnSpc>
                <a:spcPts val="7016"/>
              </a:lnSpc>
              <a:buFont typeface="Arial"/>
              <a:buChar char="⚬"/>
            </a:pP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Datenschutz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und Sicherheit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292172" y="2186363"/>
            <a:ext cx="11513191" cy="6928848"/>
          </a:xfrm>
          <a:custGeom>
            <a:avLst/>
            <a:gdLst/>
            <a:ahLst/>
            <a:cxnLst/>
            <a:rect l="l" t="t" r="r" b="b"/>
            <a:pathLst>
              <a:path w="11513191" h="6928848">
                <a:moveTo>
                  <a:pt x="0" y="0"/>
                </a:moveTo>
                <a:lnTo>
                  <a:pt x="11513192" y="0"/>
                </a:lnTo>
                <a:lnTo>
                  <a:pt x="11513192" y="6928848"/>
                </a:lnTo>
                <a:lnTo>
                  <a:pt x="0" y="692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028700" y="1095375"/>
            <a:ext cx="5058463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60"/>
              </a:lnSpc>
            </a:pPr>
            <a:r>
              <a:rPr lang="en-US" sz="60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 Bold"/>
                <a:sym typeface="Roboto Bold"/>
              </a:rPr>
              <a:t>Klaus Meier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07944" y="762000"/>
            <a:ext cx="9751356" cy="522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649" lvl="1" indent="-376825" algn="l">
              <a:lnSpc>
                <a:spcPts val="7016"/>
              </a:lnSpc>
              <a:buFont typeface="Arial"/>
              <a:buChar char="•"/>
            </a:pPr>
            <a:r>
              <a:rPr lang="en-US" sz="349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Frustrationen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marL="1507298" lvl="2" indent="-502433" algn="l">
              <a:lnSpc>
                <a:spcPts val="7016"/>
              </a:lnSpc>
              <a:buFont typeface="Arial"/>
              <a:buChar char="⚬"/>
            </a:pP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Verwirrende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Menüs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und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Fachbegriffe</a:t>
            </a:r>
            <a:endParaRPr lang="en-US" sz="34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7298" lvl="2" indent="-502433" algn="l">
              <a:lnSpc>
                <a:spcPts val="7016"/>
              </a:lnSpc>
              <a:buFont typeface="Arial"/>
              <a:buChar char="⚬"/>
            </a:pP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überladene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Oberflächen</a:t>
            </a:r>
            <a:endParaRPr lang="en-US" sz="34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7298" lvl="2" indent="-502433" algn="l">
              <a:lnSpc>
                <a:spcPts val="7016"/>
              </a:lnSpc>
              <a:buFont typeface="Arial"/>
              <a:buChar char="⚬"/>
            </a:pP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Finanz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-Apps oft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zu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"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jung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"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oder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verspielt</a:t>
            </a:r>
            <a:endParaRPr lang="en-US" sz="34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7298" lvl="2" indent="-502433" algn="l">
              <a:lnSpc>
                <a:spcPts val="7016"/>
              </a:lnSpc>
              <a:buFont typeface="Arial"/>
              <a:buChar char="⚬"/>
            </a:pP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Angst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vor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Betrug</a:t>
            </a:r>
            <a:endParaRPr lang="en-US" sz="34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8700" y="2606635"/>
            <a:ext cx="4870720" cy="6088305"/>
          </a:xfrm>
          <a:custGeom>
            <a:avLst/>
            <a:gdLst/>
            <a:ahLst/>
            <a:cxnLst/>
            <a:rect l="l" t="t" r="r" b="b"/>
            <a:pathLst>
              <a:path w="4870720" h="6088305">
                <a:moveTo>
                  <a:pt x="0" y="0"/>
                </a:moveTo>
                <a:lnTo>
                  <a:pt x="4870720" y="0"/>
                </a:lnTo>
                <a:lnTo>
                  <a:pt x="4870720" y="6088305"/>
                </a:lnTo>
                <a:lnTo>
                  <a:pt x="0" y="6088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0001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A97CCB9-FD79-0092-37D3-9A0804A18FB5}"/>
              </a:ext>
            </a:extLst>
          </p:cNvPr>
          <p:cNvSpPr txBox="1"/>
          <p:nvPr/>
        </p:nvSpPr>
        <p:spPr>
          <a:xfrm>
            <a:off x="1028700" y="9450505"/>
            <a:ext cx="1714500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David Wolz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415001" y="2140302"/>
            <a:ext cx="11513191" cy="6928848"/>
          </a:xfrm>
          <a:custGeom>
            <a:avLst/>
            <a:gdLst/>
            <a:ahLst/>
            <a:cxnLst/>
            <a:rect l="l" t="t" r="r" b="b"/>
            <a:pathLst>
              <a:path w="11513191" h="6928848">
                <a:moveTo>
                  <a:pt x="0" y="0"/>
                </a:moveTo>
                <a:lnTo>
                  <a:pt x="11513191" y="0"/>
                </a:lnTo>
                <a:lnTo>
                  <a:pt x="11513191" y="6928848"/>
                </a:lnTo>
                <a:lnTo>
                  <a:pt x="0" y="6928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 rot="-5400000">
            <a:off x="8236916" y="-175836"/>
            <a:ext cx="8003239" cy="10865033"/>
          </a:xfrm>
          <a:custGeom>
            <a:avLst/>
            <a:gdLst/>
            <a:ahLst/>
            <a:cxnLst/>
            <a:rect l="l" t="t" r="r" b="b"/>
            <a:pathLst>
              <a:path w="8003239" h="10865033">
                <a:moveTo>
                  <a:pt x="0" y="0"/>
                </a:moveTo>
                <a:lnTo>
                  <a:pt x="8003238" y="0"/>
                </a:lnTo>
                <a:lnTo>
                  <a:pt x="8003238" y="10865033"/>
                </a:lnTo>
                <a:lnTo>
                  <a:pt x="0" y="108650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89" t="-1386" r="-10920" b="-8321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706273" y="1085850"/>
            <a:ext cx="5703316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</a:pPr>
            <a:r>
              <a:rPr lang="en-US" sz="5000" b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 Bold"/>
                <a:sym typeface="Roboto Bold"/>
              </a:rPr>
              <a:t>Skizze</a:t>
            </a:r>
            <a:endParaRPr lang="en-US" sz="5000" b="1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 Bold"/>
              <a:sym typeface="Roboto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AD0C5-F23E-6727-BA7B-4B3B773A2913}"/>
              </a:ext>
            </a:extLst>
          </p:cNvPr>
          <p:cNvSpPr txBox="1"/>
          <p:nvPr/>
        </p:nvSpPr>
        <p:spPr>
          <a:xfrm>
            <a:off x="1028700" y="9450505"/>
            <a:ext cx="1714500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David Wolz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415001" y="2140302"/>
            <a:ext cx="11513191" cy="6928848"/>
          </a:xfrm>
          <a:custGeom>
            <a:avLst/>
            <a:gdLst/>
            <a:ahLst/>
            <a:cxnLst/>
            <a:rect l="l" t="t" r="r" b="b"/>
            <a:pathLst>
              <a:path w="11513191" h="6928848">
                <a:moveTo>
                  <a:pt x="0" y="0"/>
                </a:moveTo>
                <a:lnTo>
                  <a:pt x="11513191" y="0"/>
                </a:lnTo>
                <a:lnTo>
                  <a:pt x="11513191" y="6928848"/>
                </a:lnTo>
                <a:lnTo>
                  <a:pt x="0" y="6928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706273" y="1085850"/>
            <a:ext cx="5703316" cy="136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</a:pPr>
            <a:r>
              <a:rPr lang="en-US" sz="5000" b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 Bold"/>
                <a:sym typeface="Roboto Bold"/>
              </a:rPr>
              <a:t>Herausforderungen</a:t>
            </a:r>
            <a:r>
              <a:rPr lang="en-US" sz="50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 Bold"/>
                <a:sym typeface="Roboto Bold"/>
              </a:rPr>
              <a:t> und </a:t>
            </a:r>
            <a:r>
              <a:rPr lang="en-US" sz="5000" b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 Bold"/>
                <a:sym typeface="Roboto Bold"/>
              </a:rPr>
              <a:t>Lösungen</a:t>
            </a:r>
            <a:endParaRPr lang="en-US" sz="5000" b="1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 Bold"/>
              <a:sym typeface="Robot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507944" y="762000"/>
            <a:ext cx="9751356" cy="6108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649" lvl="1" indent="-376825" algn="l">
              <a:lnSpc>
                <a:spcPts val="7016"/>
              </a:lnSpc>
              <a:buFont typeface="Arial"/>
              <a:buChar char="•"/>
            </a:pPr>
            <a:r>
              <a:rPr lang="en-US" sz="349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Favoriten speichern ohne Backend:</a:t>
            </a:r>
          </a:p>
          <a:p>
            <a:pPr marL="1507298" lvl="2" indent="-502433" algn="l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Local Storage</a:t>
            </a:r>
          </a:p>
          <a:p>
            <a:pPr marL="753649" lvl="1" indent="-376825" algn="l">
              <a:lnSpc>
                <a:spcPts val="7016"/>
              </a:lnSpc>
              <a:buFont typeface="Arial"/>
              <a:buChar char="•"/>
            </a:pPr>
            <a:r>
              <a:rPr lang="en-US" sz="349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Diagramme zeichnen</a:t>
            </a:r>
          </a:p>
          <a:p>
            <a:pPr marL="1507298" lvl="2" indent="-502433" algn="l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Charts.js</a:t>
            </a:r>
          </a:p>
          <a:p>
            <a:pPr marL="753649" lvl="1" indent="-376825" algn="l">
              <a:lnSpc>
                <a:spcPts val="7016"/>
              </a:lnSpc>
              <a:buFont typeface="Arial"/>
              <a:buChar char="•"/>
            </a:pPr>
            <a:r>
              <a:rPr lang="en-US" sz="349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Build, Serve, Optimize</a:t>
            </a:r>
          </a:p>
          <a:p>
            <a:pPr marL="1507298" lvl="2" indent="-502433" algn="l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Vite v.6.3.5</a:t>
            </a:r>
          </a:p>
          <a:p>
            <a:pPr algn="l">
              <a:lnSpc>
                <a:spcPts val="7016"/>
              </a:lnSpc>
            </a:pPr>
            <a:endParaRPr lang="en-US" sz="349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E0E58-48B8-5F0F-C163-22A6F2005C71}"/>
              </a:ext>
            </a:extLst>
          </p:cNvPr>
          <p:cNvSpPr txBox="1"/>
          <p:nvPr/>
        </p:nvSpPr>
        <p:spPr>
          <a:xfrm>
            <a:off x="1028700" y="9450505"/>
            <a:ext cx="1714500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David Wolz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415001" y="2140302"/>
            <a:ext cx="11513191" cy="6928848"/>
          </a:xfrm>
          <a:custGeom>
            <a:avLst/>
            <a:gdLst/>
            <a:ahLst/>
            <a:cxnLst/>
            <a:rect l="l" t="t" r="r" b="b"/>
            <a:pathLst>
              <a:path w="11513191" h="6928848">
                <a:moveTo>
                  <a:pt x="0" y="0"/>
                </a:moveTo>
                <a:lnTo>
                  <a:pt x="11513191" y="0"/>
                </a:lnTo>
                <a:lnTo>
                  <a:pt x="11513191" y="6928848"/>
                </a:lnTo>
                <a:lnTo>
                  <a:pt x="0" y="6928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706273" y="1085850"/>
            <a:ext cx="5703316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0"/>
              </a:lnSpc>
            </a:pPr>
            <a:r>
              <a:rPr lang="en-US" sz="50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 Bold"/>
                <a:sym typeface="Roboto Bold"/>
              </a:rPr>
              <a:t>Live 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07944" y="762000"/>
            <a:ext cx="9751356" cy="886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649" lvl="1" indent="-376825" algn="l">
              <a:lnSpc>
                <a:spcPts val="7016"/>
              </a:lnSpc>
              <a:buFont typeface="Arial"/>
              <a:buChar char="•"/>
            </a:pPr>
            <a:r>
              <a:rPr lang="en-US" sz="349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Benutzeroberfläche</a:t>
            </a:r>
            <a:endParaRPr lang="en-US" sz="349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1507298" lvl="2" indent="-502433" algn="l">
              <a:lnSpc>
                <a:spcPts val="7016"/>
              </a:lnSpc>
              <a:buFont typeface="Arial"/>
              <a:buChar char="⚬"/>
            </a:pP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klar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leserlich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/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nicht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überladen</a:t>
            </a:r>
            <a:endParaRPr lang="en-US" sz="34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53649" lvl="1" indent="-376825" algn="l">
              <a:lnSpc>
                <a:spcPts val="7016"/>
              </a:lnSpc>
              <a:buFont typeface="Arial"/>
              <a:buChar char="•"/>
            </a:pPr>
            <a:r>
              <a:rPr lang="en-US" sz="349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Veranschaulichung</a:t>
            </a:r>
            <a:r>
              <a:rPr lang="en-US" sz="349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der </a:t>
            </a:r>
            <a:r>
              <a:rPr lang="en-US" sz="349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Wertpapiere</a:t>
            </a:r>
            <a:endParaRPr lang="en-US" sz="349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1507298" lvl="2" indent="-502433" algn="l">
              <a:lnSpc>
                <a:spcPts val="7016"/>
              </a:lnSpc>
              <a:buFont typeface="Arial"/>
              <a:buChar char="⚬"/>
            </a:pP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vergleichbar</a:t>
            </a:r>
            <a:endParaRPr lang="en-US" sz="34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7298" lvl="2" indent="-502433" algn="l">
              <a:lnSpc>
                <a:spcPts val="7016"/>
              </a:lnSpc>
              <a:buFont typeface="Arial"/>
              <a:buChar char="⚬"/>
            </a:pP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Informationen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einem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Ort</a:t>
            </a:r>
          </a:p>
          <a:p>
            <a:pPr marL="753649" lvl="1" indent="-376825" algn="l">
              <a:lnSpc>
                <a:spcPts val="7016"/>
              </a:lnSpc>
              <a:buFont typeface="Arial"/>
              <a:buChar char="•"/>
            </a:pPr>
            <a:r>
              <a:rPr lang="en-US" sz="349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Interaktiv</a:t>
            </a:r>
            <a:endParaRPr lang="en-US" sz="349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1507298" lvl="2" indent="-502433" algn="l">
              <a:lnSpc>
                <a:spcPts val="7016"/>
              </a:lnSpc>
              <a:buFont typeface="Arial"/>
              <a:buChar char="⚬"/>
            </a:pP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Tooltips in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Diagramm</a:t>
            </a:r>
            <a:endParaRPr lang="en-US" sz="34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7298" lvl="2" indent="-502433" algn="l">
              <a:lnSpc>
                <a:spcPts val="7016"/>
              </a:lnSpc>
              <a:buFont typeface="Arial"/>
              <a:buChar char="⚬"/>
            </a:pP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Favoriten</a:t>
            </a:r>
            <a:endParaRPr lang="en-US" sz="34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7298" lvl="2" indent="-502433" algn="l">
              <a:lnSpc>
                <a:spcPts val="7016"/>
              </a:lnSpc>
              <a:buFont typeface="Arial"/>
              <a:buChar char="⚬"/>
            </a:pP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Sortieren</a:t>
            </a:r>
            <a:endParaRPr lang="en-US" sz="34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7016"/>
              </a:lnSpc>
            </a:pPr>
            <a:endParaRPr lang="en-US" sz="34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1CCE944-488E-6B55-D275-1568141F72C2}"/>
              </a:ext>
            </a:extLst>
          </p:cNvPr>
          <p:cNvSpPr txBox="1"/>
          <p:nvPr/>
        </p:nvSpPr>
        <p:spPr>
          <a:xfrm>
            <a:off x="1028700" y="9450505"/>
            <a:ext cx="1714500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David Wolz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415001" y="2140302"/>
            <a:ext cx="11513191" cy="6928848"/>
          </a:xfrm>
          <a:custGeom>
            <a:avLst/>
            <a:gdLst/>
            <a:ahLst/>
            <a:cxnLst/>
            <a:rect l="l" t="t" r="r" b="b"/>
            <a:pathLst>
              <a:path w="11513191" h="6928848">
                <a:moveTo>
                  <a:pt x="0" y="0"/>
                </a:moveTo>
                <a:lnTo>
                  <a:pt x="11513191" y="0"/>
                </a:lnTo>
                <a:lnTo>
                  <a:pt x="11513191" y="6928848"/>
                </a:lnTo>
                <a:lnTo>
                  <a:pt x="0" y="6928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 rot="5400000">
            <a:off x="-1686602" y="1686602"/>
            <a:ext cx="10287000" cy="6913796"/>
          </a:xfrm>
          <a:custGeom>
            <a:avLst/>
            <a:gdLst/>
            <a:ahLst/>
            <a:cxnLst/>
            <a:rect l="l" t="t" r="r" b="b"/>
            <a:pathLst>
              <a:path w="10287000" h="6913796">
                <a:moveTo>
                  <a:pt x="0" y="0"/>
                </a:moveTo>
                <a:lnTo>
                  <a:pt x="10287000" y="0"/>
                </a:lnTo>
                <a:lnTo>
                  <a:pt x="10287000" y="6913796"/>
                </a:lnTo>
                <a:lnTo>
                  <a:pt x="0" y="69137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78" b="-9813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7507944" y="762000"/>
            <a:ext cx="9751356" cy="788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6"/>
              </a:lnSpc>
            </a:pPr>
            <a:r>
              <a:rPr lang="en-US" sz="3490" b="1" u="sng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Farben</a:t>
            </a:r>
          </a:p>
          <a:p>
            <a:pPr marL="753649" lvl="1" indent="-376825" algn="l">
              <a:lnSpc>
                <a:spcPts val="7016"/>
              </a:lnSpc>
              <a:buFont typeface="Arial"/>
              <a:buChar char="•"/>
            </a:pPr>
            <a:r>
              <a:rPr lang="en-US" sz="349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Blau: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schlicht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und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seriös</a:t>
            </a:r>
            <a:endParaRPr lang="en-US" sz="34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53649" lvl="1" indent="-376825" algn="l">
              <a:lnSpc>
                <a:spcPts val="7016"/>
              </a:lnSpc>
              <a:buFont typeface="Arial"/>
              <a:buChar char="•"/>
            </a:pPr>
            <a:r>
              <a:rPr lang="en-US" sz="349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Rot / Grün: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etablierte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Farben um positive und negative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Entwicklungen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zu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vermitteln</a:t>
            </a:r>
            <a:endParaRPr lang="en-US" sz="34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53649" lvl="1" indent="-376825" algn="l">
              <a:lnSpc>
                <a:spcPts val="7016"/>
              </a:lnSpc>
              <a:buFont typeface="Arial"/>
              <a:buChar char="•"/>
            </a:pPr>
            <a:r>
              <a:rPr lang="en-US" sz="349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Favorit</a:t>
            </a:r>
            <a:r>
              <a:rPr lang="en-US" sz="349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Gelb: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verstärkt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den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effekt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des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Sternsymbols</a:t>
            </a:r>
            <a:endParaRPr lang="en-US" sz="34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53649" lvl="1" indent="-376825" algn="l">
              <a:lnSpc>
                <a:spcPts val="7016"/>
              </a:lnSpc>
              <a:buFont typeface="Arial"/>
              <a:buChar char="•"/>
            </a:pPr>
            <a:r>
              <a:rPr lang="en-US" sz="349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Hintergrund</a:t>
            </a:r>
            <a:r>
              <a:rPr lang="en-US" sz="349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Weiß: </a:t>
            </a:r>
          </a:p>
          <a:p>
            <a:pPr marL="1507298" lvl="2" indent="-502433" algn="l">
              <a:lnSpc>
                <a:spcPts val="7016"/>
              </a:lnSpc>
              <a:buFont typeface="Arial"/>
              <a:buChar char="⚬"/>
            </a:pP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erdrückt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den Benutzer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nicht</a:t>
            </a:r>
            <a:endParaRPr lang="en-US" sz="34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507298" lvl="2" indent="-502433" algn="l">
              <a:lnSpc>
                <a:spcPts val="7016"/>
              </a:lnSpc>
              <a:buFont typeface="Arial"/>
              <a:buChar char="⚬"/>
            </a:pP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leichter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leserlich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für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ältere</a:t>
            </a:r>
            <a:r>
              <a:rPr lang="en-US" sz="349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49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Augen</a:t>
            </a:r>
            <a:endParaRPr lang="en-US" sz="349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292172" y="2186363"/>
            <a:ext cx="11513191" cy="6928848"/>
          </a:xfrm>
          <a:custGeom>
            <a:avLst/>
            <a:gdLst/>
            <a:ahLst/>
            <a:cxnLst/>
            <a:rect l="l" t="t" r="r" b="b"/>
            <a:pathLst>
              <a:path w="11513191" h="6928848">
                <a:moveTo>
                  <a:pt x="0" y="0"/>
                </a:moveTo>
                <a:lnTo>
                  <a:pt x="11513192" y="0"/>
                </a:lnTo>
                <a:lnTo>
                  <a:pt x="11513192" y="6928848"/>
                </a:lnTo>
                <a:lnTo>
                  <a:pt x="0" y="692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028700" y="1095375"/>
            <a:ext cx="5058463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60"/>
              </a:lnSpc>
            </a:pPr>
            <a:r>
              <a:rPr lang="en-US" sz="6000" b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 Bold"/>
                <a:sym typeface="Roboto Bold"/>
              </a:rPr>
              <a:t>Offene</a:t>
            </a:r>
            <a:r>
              <a:rPr lang="en-US" sz="60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 Bold"/>
                <a:sym typeface="Roboto Bold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 Bold"/>
                <a:sym typeface="Roboto Bold"/>
              </a:rPr>
              <a:t>Punkte</a:t>
            </a:r>
            <a:endParaRPr lang="en-US" sz="6000" b="1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 Bold"/>
              <a:sym typeface="Robot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507944" y="762000"/>
            <a:ext cx="9751356" cy="434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649" lvl="1" indent="-376825" algn="l">
              <a:lnSpc>
                <a:spcPts val="7016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Login für mehr Sicherheit</a:t>
            </a:r>
          </a:p>
          <a:p>
            <a:pPr marL="753649" lvl="1" indent="-376825" algn="l">
              <a:lnSpc>
                <a:spcPts val="7016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Direkter Vergleich zweier Bonds</a:t>
            </a:r>
          </a:p>
          <a:p>
            <a:pPr marL="753649" lvl="1" indent="-376825" algn="l">
              <a:lnSpc>
                <a:spcPts val="7016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FAQ / Anleitung</a:t>
            </a:r>
          </a:p>
          <a:p>
            <a:pPr marL="753649" lvl="1" indent="-376825" algn="l">
              <a:lnSpc>
                <a:spcPts val="7016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Bugfixing</a:t>
            </a:r>
          </a:p>
          <a:p>
            <a:pPr algn="l">
              <a:lnSpc>
                <a:spcPts val="7016"/>
              </a:lnSpc>
            </a:pPr>
            <a:endParaRPr lang="en-US" sz="349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CD9F8-4D0C-D7A8-3C34-65A19E55FCCF}"/>
              </a:ext>
            </a:extLst>
          </p:cNvPr>
          <p:cNvSpPr txBox="1"/>
          <p:nvPr/>
        </p:nvSpPr>
        <p:spPr>
          <a:xfrm>
            <a:off x="1028700" y="9450505"/>
            <a:ext cx="1714500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David Wolz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</Words>
  <Application>Microsoft Office PowerPoint</Application>
  <PresentationFormat>Benutzerdefiniert</PresentationFormat>
  <Paragraphs>101</Paragraphs>
  <Slides>10</Slides>
  <Notes>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Canva Sans</vt:lpstr>
      <vt:lpstr>Roboto</vt:lpstr>
      <vt:lpstr>Canva Sans Bold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FallStudie_DWP_Bank</dc:title>
  <cp:lastModifiedBy>David Wolz</cp:lastModifiedBy>
  <cp:revision>7</cp:revision>
  <dcterms:created xsi:type="dcterms:W3CDTF">2006-08-16T00:00:00Z</dcterms:created>
  <dcterms:modified xsi:type="dcterms:W3CDTF">2025-05-20T15:21:45Z</dcterms:modified>
  <dc:identifier>DAGnzo4fWqw</dc:identifier>
</cp:coreProperties>
</file>